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68" r:id="rId2"/>
    <p:sldId id="323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402" r:id="rId11"/>
    <p:sldId id="403" r:id="rId12"/>
    <p:sldId id="401" r:id="rId13"/>
    <p:sldId id="400" r:id="rId14"/>
    <p:sldId id="404" r:id="rId15"/>
    <p:sldId id="410" r:id="rId16"/>
    <p:sldId id="405" r:id="rId17"/>
    <p:sldId id="406" r:id="rId18"/>
    <p:sldId id="407" r:id="rId19"/>
    <p:sldId id="408" r:id="rId20"/>
    <p:sldId id="409" r:id="rId21"/>
    <p:sldId id="411" r:id="rId22"/>
    <p:sldId id="412" r:id="rId23"/>
    <p:sldId id="413" r:id="rId24"/>
    <p:sldId id="414" r:id="rId25"/>
    <p:sldId id="415" r:id="rId26"/>
    <p:sldId id="417" r:id="rId27"/>
    <p:sldId id="418" r:id="rId28"/>
    <p:sldId id="270" r:id="rId29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C9324A95-C179-42B0-88B6-91656287D470}">
          <p14:sldIdLst>
            <p14:sldId id="268"/>
            <p14:sldId id="323"/>
            <p14:sldId id="392"/>
            <p14:sldId id="393"/>
            <p14:sldId id="394"/>
            <p14:sldId id="395"/>
            <p14:sldId id="396"/>
            <p14:sldId id="397"/>
            <p14:sldId id="398"/>
            <p14:sldId id="402"/>
            <p14:sldId id="403"/>
            <p14:sldId id="401"/>
            <p14:sldId id="400"/>
            <p14:sldId id="404"/>
            <p14:sldId id="410"/>
            <p14:sldId id="405"/>
            <p14:sldId id="406"/>
            <p14:sldId id="407"/>
            <p14:sldId id="408"/>
            <p14:sldId id="409"/>
            <p14:sldId id="411"/>
            <p14:sldId id="412"/>
            <p14:sldId id="413"/>
            <p14:sldId id="414"/>
            <p14:sldId id="415"/>
            <p14:sldId id="417"/>
            <p14:sldId id="41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94C"/>
    <a:srgbClr val="FBBA00"/>
    <a:srgbClr val="154C8E"/>
    <a:srgbClr val="DCDDDF"/>
    <a:srgbClr val="7F7F7F"/>
    <a:srgbClr val="19A6CD"/>
    <a:srgbClr val="00B050"/>
    <a:srgbClr val="1BB3DB"/>
    <a:srgbClr val="9B2FD1"/>
    <a:srgbClr val="A74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1" autoAdjust="0"/>
    <p:restoredTop sz="94678" autoAdjust="0"/>
  </p:normalViewPr>
  <p:slideViewPr>
    <p:cSldViewPr snapToGrid="0" showGuides="1">
      <p:cViewPr varScale="1">
        <p:scale>
          <a:sx n="34" d="100"/>
          <a:sy n="34" d="100"/>
        </p:scale>
        <p:origin x="996" y="84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96"/>
    </p:cViewPr>
  </p:sorterViewPr>
  <p:notesViewPr>
    <p:cSldViewPr snapToGrid="0" showGuides="1">
      <p:cViewPr varScale="1">
        <p:scale>
          <a:sx n="102" d="100"/>
          <a:sy n="102" d="100"/>
        </p:scale>
        <p:origin x="352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9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27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4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7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11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18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0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9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3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7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67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14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4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6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9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89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5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18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3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5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5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0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2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06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4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ontserrat SemiBold" panose="00000700000000000000" pitchFamily="50" charset="0"/>
              </a:rPr>
              <a:t>Note: After adding your pictures, right</a:t>
            </a:r>
            <a:r>
              <a:rPr lang="en-US" baseline="0" dirty="0">
                <a:latin typeface="Montserrat SemiBold" panose="00000700000000000000" pitchFamily="50" charset="0"/>
              </a:rPr>
              <a:t> click on it and “Send To Back”.</a:t>
            </a:r>
            <a:endParaRPr lang="en-US" dirty="0">
              <a:latin typeface="Montserrat SemiBold" panose="000007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3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5" userDrawn="1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609" userDrawn="1">
          <p15:clr>
            <a:srgbClr val="FBAE40"/>
          </p15:clr>
        </p15:guide>
        <p15:guide id="4" orient="horz" pos="10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-Our Suc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2649200" y="5354283"/>
            <a:ext cx="10058400" cy="67123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4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Our Dedicated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9890564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219976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549388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9878800" y="1646239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9890564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3219976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549388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19878800" y="7067831"/>
            <a:ext cx="2828800" cy="34739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02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957996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850089" y="596531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82" y="2850917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7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Meet the Team Expe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679516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3710848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8742179" y="1646238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0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-Meet the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132257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3437220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8742182" y="5675601"/>
            <a:ext cx="3965418" cy="48676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-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2827294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844476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861661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7878845" y="5675601"/>
            <a:ext cx="4811204" cy="38630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-Slide with Two Narro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7733492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2551343" y="1646238"/>
            <a:ext cx="4974107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5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-Digita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7418145" y="1646238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0" y="6073540"/>
            <a:ext cx="5492541" cy="599304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76400" y="1646238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418144" y="7851385"/>
            <a:ext cx="5492541" cy="42152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2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-Design Proces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0"/>
            <a:ext cx="6024607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4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-Design &amp; Pr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020548" y="17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043611" y="3659356"/>
            <a:ext cx="6663989" cy="100566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435600" y="3057525"/>
            <a:ext cx="135128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-Photograph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21031201" cy="1206976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-Our Stud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19900" cy="13716000"/>
          </a:xfrm>
          <a:custGeom>
            <a:avLst/>
            <a:gdLst>
              <a:gd name="connsiteX0" fmla="*/ 0 w 6819900"/>
              <a:gd name="connsiteY0" fmla="*/ 0 h 13716000"/>
              <a:gd name="connsiteX1" fmla="*/ 6819900 w 6819900"/>
              <a:gd name="connsiteY1" fmla="*/ 0 h 13716000"/>
              <a:gd name="connsiteX2" fmla="*/ 6819900 w 6819900"/>
              <a:gd name="connsiteY2" fmla="*/ 13716000 h 13716000"/>
              <a:gd name="connsiteX3" fmla="*/ 0 w 6819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13716000">
                <a:moveTo>
                  <a:pt x="0" y="0"/>
                </a:moveTo>
                <a:lnTo>
                  <a:pt x="6819900" y="0"/>
                </a:lnTo>
                <a:lnTo>
                  <a:pt x="6819900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115946" y="0"/>
            <a:ext cx="6819900" cy="6709978"/>
          </a:xfrm>
          <a:custGeom>
            <a:avLst/>
            <a:gdLst>
              <a:gd name="connsiteX0" fmla="*/ 0 w 6819900"/>
              <a:gd name="connsiteY0" fmla="*/ 0 h 6709978"/>
              <a:gd name="connsiteX1" fmla="*/ 6819900 w 6819900"/>
              <a:gd name="connsiteY1" fmla="*/ 0 h 6709978"/>
              <a:gd name="connsiteX2" fmla="*/ 6819900 w 6819900"/>
              <a:gd name="connsiteY2" fmla="*/ 6709978 h 6709978"/>
              <a:gd name="connsiteX3" fmla="*/ 0 w 6819900"/>
              <a:gd name="connsiteY3" fmla="*/ 6709978 h 67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09978">
                <a:moveTo>
                  <a:pt x="0" y="0"/>
                </a:moveTo>
                <a:lnTo>
                  <a:pt x="6819900" y="0"/>
                </a:lnTo>
                <a:lnTo>
                  <a:pt x="6819900" y="6709978"/>
                </a:lnTo>
                <a:lnTo>
                  <a:pt x="0" y="67099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115946" y="7000240"/>
            <a:ext cx="6819900" cy="6715760"/>
          </a:xfrm>
          <a:custGeom>
            <a:avLst/>
            <a:gdLst>
              <a:gd name="connsiteX0" fmla="*/ 0 w 6819900"/>
              <a:gd name="connsiteY0" fmla="*/ 0 h 6715760"/>
              <a:gd name="connsiteX1" fmla="*/ 6819900 w 6819900"/>
              <a:gd name="connsiteY1" fmla="*/ 0 h 6715760"/>
              <a:gd name="connsiteX2" fmla="*/ 6819900 w 6819900"/>
              <a:gd name="connsiteY2" fmla="*/ 6715760 h 6715760"/>
              <a:gd name="connsiteX3" fmla="*/ 0 w 6819900"/>
              <a:gd name="connsiteY3" fmla="*/ 6715760 h 671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6715760">
                <a:moveTo>
                  <a:pt x="0" y="0"/>
                </a:moveTo>
                <a:lnTo>
                  <a:pt x="6819900" y="0"/>
                </a:lnTo>
                <a:lnTo>
                  <a:pt x="6819900" y="6715760"/>
                </a:lnTo>
                <a:lnTo>
                  <a:pt x="0" y="67157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-Customer Testemon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2827293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3775555" y="737318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3775555" y="1646238"/>
            <a:ext cx="3203409" cy="32034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57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-Slide with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933407" y="1646238"/>
            <a:ext cx="10774194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-Slide with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76400" y="1646238"/>
            <a:ext cx="9229021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4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-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4688151" y="1646238"/>
            <a:ext cx="8019449" cy="104383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8182275" y="587141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663700" y="8170991"/>
            <a:ext cx="6159501" cy="39280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-Photo Gallery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5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-Photo Gallery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696226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9" y="1646238"/>
            <a:ext cx="1041188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-Photo Gallery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676401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9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1" cy="69009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-Photo Gallery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8755945" y="1646238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5835489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0" y="6962269"/>
            <a:ext cx="6872111" cy="510431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312400" y="3057525"/>
            <a:ext cx="12395200" cy="76009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98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-Photo Gallery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7605376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5719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698605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398" y="1646238"/>
            <a:ext cx="5102224" cy="1042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-Photo Gallery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2295717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676401" y="1646238"/>
            <a:ext cx="10411883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9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5" y="6991845"/>
            <a:ext cx="6872111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8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-Photo Gallery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5835488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8755944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5835488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8755944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676401" y="6958873"/>
            <a:ext cx="6872112" cy="50837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0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-Photo Gallery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676401" y="6155450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5835488" y="1646236"/>
            <a:ext cx="6872112" cy="58886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5835488" y="7772842"/>
            <a:ext cx="6872112" cy="42712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8735292" y="1646236"/>
            <a:ext cx="6872112" cy="103978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4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-Photo Gallery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676401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17605376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12295717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8"/>
          </p:nvPr>
        </p:nvSpPr>
        <p:spPr>
          <a:xfrm>
            <a:off x="6986059" y="1646238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1676401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0"/>
          </p:nvPr>
        </p:nvSpPr>
        <p:spPr>
          <a:xfrm>
            <a:off x="17605376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12295717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2"/>
          </p:nvPr>
        </p:nvSpPr>
        <p:spPr>
          <a:xfrm>
            <a:off x="6986059" y="6933407"/>
            <a:ext cx="5102224" cy="513318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-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464580" y="5660195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1118103" y="5023564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9967142" y="8106820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7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-Mobile App in The H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6846551" y="2578101"/>
            <a:ext cx="3177116" cy="560705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bg1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bg1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4" name="TextBox 10"/>
          <p:cNvSpPr txBox="1"/>
          <p:nvPr userDrawn="1"/>
        </p:nvSpPr>
        <p:spPr>
          <a:xfrm>
            <a:off x="481263" y="68103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-Project Showc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47909" y="4374834"/>
            <a:ext cx="10688251" cy="67046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1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-App Fea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2366433" y="2927350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-App in Wat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414002" y="4572000"/>
            <a:ext cx="3718558" cy="46575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3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-App Design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0020301" y="2929467"/>
            <a:ext cx="4444999" cy="78613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6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-Portfolio in Macboo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623446" y="3017672"/>
            <a:ext cx="11057753" cy="692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-Macbook &amp; iPhon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460500" y="3395133"/>
            <a:ext cx="10024533" cy="6256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7736177" y="6424082"/>
            <a:ext cx="3270490" cy="578485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4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-Web Design &amp; Develop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14291326" y="2840682"/>
            <a:ext cx="7868996" cy="49317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13159194" y="5839572"/>
            <a:ext cx="3452330" cy="46125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26"/>
          <p:cNvSpPr>
            <a:spLocks noGrp="1"/>
          </p:cNvSpPr>
          <p:nvPr userDrawn="1">
            <p:ph type="pic" sz="quarter" idx="12"/>
          </p:nvPr>
        </p:nvSpPr>
        <p:spPr>
          <a:xfrm>
            <a:off x="12012678" y="8920766"/>
            <a:ext cx="1487487" cy="263150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20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-Portfolio in iMa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1440160" y="2557432"/>
            <a:ext cx="10480040" cy="63135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-Portfolio in iPhon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8513233" y="6081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13686084" y="43666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18722109" y="2652183"/>
            <a:ext cx="3490384" cy="61891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Welcome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5447" y="3529906"/>
            <a:ext cx="6778196" cy="66561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9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Abou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57490" y="3513538"/>
            <a:ext cx="3128210" cy="3128210"/>
          </a:xfrm>
          <a:custGeom>
            <a:avLst/>
            <a:gdLst>
              <a:gd name="connsiteX0" fmla="*/ 1564105 w 3128210"/>
              <a:gd name="connsiteY0" fmla="*/ 0 h 3128210"/>
              <a:gd name="connsiteX1" fmla="*/ 3128210 w 3128210"/>
              <a:gd name="connsiteY1" fmla="*/ 1564105 h 3128210"/>
              <a:gd name="connsiteX2" fmla="*/ 1564105 w 3128210"/>
              <a:gd name="connsiteY2" fmla="*/ 3128210 h 3128210"/>
              <a:gd name="connsiteX3" fmla="*/ 0 w 3128210"/>
              <a:gd name="connsiteY3" fmla="*/ 1564105 h 3128210"/>
              <a:gd name="connsiteX4" fmla="*/ 1564105 w 3128210"/>
              <a:gd name="connsiteY4" fmla="*/ 0 h 312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210" h="3128210">
                <a:moveTo>
                  <a:pt x="1564105" y="0"/>
                </a:moveTo>
                <a:cubicBezTo>
                  <a:pt x="2427936" y="0"/>
                  <a:pt x="3128210" y="700274"/>
                  <a:pt x="3128210" y="1564105"/>
                </a:cubicBezTo>
                <a:cubicBezTo>
                  <a:pt x="3128210" y="2427936"/>
                  <a:pt x="2427936" y="3128210"/>
                  <a:pt x="1564105" y="3128210"/>
                </a:cubicBezTo>
                <a:cubicBezTo>
                  <a:pt x="700274" y="3128210"/>
                  <a:pt x="0" y="2427936"/>
                  <a:pt x="0" y="1564105"/>
                </a:cubicBezTo>
                <a:cubicBezTo>
                  <a:pt x="0" y="700274"/>
                  <a:pt x="700274" y="0"/>
                  <a:pt x="1564105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0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Company TImelin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4910963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8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Company TImelin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100109" y="1646238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100109" y="6785061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-Company TImelin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100109" y="4091055"/>
            <a:ext cx="4183782" cy="4183782"/>
          </a:xfrm>
          <a:custGeom>
            <a:avLst/>
            <a:gdLst>
              <a:gd name="connsiteX0" fmla="*/ 2091891 w 4183782"/>
              <a:gd name="connsiteY0" fmla="*/ 0 h 4183782"/>
              <a:gd name="connsiteX1" fmla="*/ 4183782 w 4183782"/>
              <a:gd name="connsiteY1" fmla="*/ 2091891 h 4183782"/>
              <a:gd name="connsiteX2" fmla="*/ 2091891 w 4183782"/>
              <a:gd name="connsiteY2" fmla="*/ 4183782 h 4183782"/>
              <a:gd name="connsiteX3" fmla="*/ 0 w 4183782"/>
              <a:gd name="connsiteY3" fmla="*/ 2091891 h 4183782"/>
              <a:gd name="connsiteX4" fmla="*/ 2091891 w 4183782"/>
              <a:gd name="connsiteY4" fmla="*/ 0 h 41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3782" h="4183782">
                <a:moveTo>
                  <a:pt x="2091891" y="0"/>
                </a:moveTo>
                <a:cubicBezTo>
                  <a:pt x="3247210" y="0"/>
                  <a:pt x="4183782" y="936572"/>
                  <a:pt x="4183782" y="2091891"/>
                </a:cubicBezTo>
                <a:cubicBezTo>
                  <a:pt x="4183782" y="3247210"/>
                  <a:pt x="3247210" y="4183782"/>
                  <a:pt x="2091891" y="4183782"/>
                </a:cubicBezTo>
                <a:cubicBezTo>
                  <a:pt x="936572" y="4183782"/>
                  <a:pt x="0" y="3247210"/>
                  <a:pt x="0" y="2091891"/>
                </a:cubicBezTo>
                <a:cubicBezTo>
                  <a:pt x="0" y="936572"/>
                  <a:pt x="936572" y="0"/>
                  <a:pt x="2091891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accent2"/>
                </a:solidFill>
                <a:latin typeface="Montserrat Light" panose="000004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63" y="6657945"/>
            <a:ext cx="84541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3000"/>
              </a:spcAft>
            </a:pPr>
            <a:fld id="{A9B80724-4D91-4673-9A0E-25EB49A8E810}" type="slidenum">
              <a:rPr lang="en-US" sz="2600" b="1" smtClean="0">
                <a:solidFill>
                  <a:schemeClr val="accent6"/>
                </a:solidFill>
                <a:latin typeface="Montserrat SemiBold" panose="00000700000000000000" pitchFamily="50" charset="0"/>
                <a:cs typeface="Poppins" panose="02000000000000000000" pitchFamily="2" charset="0"/>
              </a:rPr>
              <a:pPr algn="ctr">
                <a:lnSpc>
                  <a:spcPct val="100000"/>
                </a:lnSpc>
                <a:spcAft>
                  <a:spcPts val="3000"/>
                </a:spcAft>
              </a:pPr>
              <a:t>‹#›</a:t>
            </a:fld>
            <a:endParaRPr lang="en-US" sz="2600" b="1" dirty="0">
              <a:solidFill>
                <a:schemeClr val="accent6"/>
              </a:solidFill>
              <a:latin typeface="Montserrat SemiBold" panose="00000700000000000000" pitchFamily="50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2" pos="1430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12096000"/>
            <a:ext cx="24384000" cy="1620000"/>
          </a:xfrm>
          <a:prstGeom prst="rect">
            <a:avLst/>
          </a:prstGeom>
          <a:solidFill>
            <a:srgbClr val="154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12441976"/>
            <a:ext cx="3447040" cy="928049"/>
          </a:xfrm>
          <a:prstGeom prst="rect">
            <a:avLst/>
          </a:prstGeom>
        </p:spPr>
      </p:pic>
      <p:sp>
        <p:nvSpPr>
          <p:cNvPr id="19" name="pole tekstowe 18"/>
          <p:cNvSpPr txBox="1"/>
          <p:nvPr userDrawn="1"/>
        </p:nvSpPr>
        <p:spPr>
          <a:xfrm>
            <a:off x="16796083" y="12816027"/>
            <a:ext cx="709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CURABITUR</a:t>
            </a:r>
            <a:r>
              <a:rPr lang="pl-PL" sz="3000" spc="600" dirty="0">
                <a:solidFill>
                  <a:schemeClr val="bg1"/>
                </a:solidFill>
                <a:latin typeface="Barlow SCK SemiBold" panose="00000706000000000000" pitchFamily="50" charset="-18"/>
              </a:rPr>
              <a:t> PULVINAR QUAM</a:t>
            </a:r>
          </a:p>
        </p:txBody>
      </p:sp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9" r:id="rId2"/>
    <p:sldLayoutId id="2147483710" r:id="rId3"/>
    <p:sldLayoutId id="2147483682" r:id="rId4"/>
    <p:sldLayoutId id="2147483691" r:id="rId5"/>
    <p:sldLayoutId id="2147483693" r:id="rId6"/>
    <p:sldLayoutId id="2147483713" r:id="rId7"/>
    <p:sldLayoutId id="2147483714" r:id="rId8"/>
    <p:sldLayoutId id="2147483715" r:id="rId9"/>
    <p:sldLayoutId id="2147483730" r:id="rId10"/>
    <p:sldLayoutId id="2147483707" r:id="rId11"/>
    <p:sldLayoutId id="2147483705" r:id="rId12"/>
    <p:sldLayoutId id="2147483712" r:id="rId13"/>
    <p:sldLayoutId id="2147483706" r:id="rId14"/>
    <p:sldLayoutId id="2147483719" r:id="rId15"/>
    <p:sldLayoutId id="2147483716" r:id="rId16"/>
    <p:sldLayoutId id="2147483718" r:id="rId17"/>
    <p:sldLayoutId id="2147483708" r:id="rId18"/>
    <p:sldLayoutId id="2147483692" r:id="rId19"/>
    <p:sldLayoutId id="2147483690" r:id="rId20"/>
    <p:sldLayoutId id="2147483686" r:id="rId21"/>
    <p:sldLayoutId id="2147483720" r:id="rId22"/>
    <p:sldLayoutId id="2147483685" r:id="rId23"/>
    <p:sldLayoutId id="2147483684" r:id="rId24"/>
    <p:sldLayoutId id="2147483689" r:id="rId25"/>
    <p:sldLayoutId id="2147483722" r:id="rId26"/>
    <p:sldLayoutId id="2147483723" r:id="rId27"/>
    <p:sldLayoutId id="2147483721" r:id="rId28"/>
    <p:sldLayoutId id="2147483725" r:id="rId29"/>
    <p:sldLayoutId id="2147483724" r:id="rId30"/>
    <p:sldLayoutId id="2147483726" r:id="rId31"/>
    <p:sldLayoutId id="2147483727" r:id="rId32"/>
    <p:sldLayoutId id="2147483728" r:id="rId33"/>
    <p:sldLayoutId id="2147483729" r:id="rId34"/>
    <p:sldLayoutId id="2147483697" r:id="rId35"/>
    <p:sldLayoutId id="2147483704" r:id="rId36"/>
    <p:sldLayoutId id="2147483702" r:id="rId37"/>
    <p:sldLayoutId id="2147483701" r:id="rId38"/>
    <p:sldLayoutId id="2147483700" r:id="rId39"/>
    <p:sldLayoutId id="2147483699" r:id="rId40"/>
    <p:sldLayoutId id="2147483694" r:id="rId41"/>
    <p:sldLayoutId id="2147483698" r:id="rId42"/>
    <p:sldLayoutId id="2147483717" r:id="rId43"/>
    <p:sldLayoutId id="2147483695" r:id="rId44"/>
    <p:sldLayoutId id="2147483696" r:id="rId4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1" userDrawn="1">
          <p15:clr>
            <a:srgbClr val="F26B43"/>
          </p15:clr>
        </p15:guide>
        <p15:guide id="2" pos="1035" userDrawn="1">
          <p15:clr>
            <a:srgbClr val="F26B43"/>
          </p15:clr>
        </p15:guide>
        <p15:guide id="4" orient="horz" pos="4420" userDrawn="1">
          <p15:clr>
            <a:srgbClr val="F26B43"/>
          </p15:clr>
        </p15:guide>
        <p15:guide id="5" pos="14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obrazu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4" name="TextBox 3"/>
          <p:cNvSpPr txBox="1"/>
          <p:nvPr/>
        </p:nvSpPr>
        <p:spPr>
          <a:xfrm>
            <a:off x="2681036" y="6858000"/>
            <a:ext cx="1902192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1000" b="1" cap="all" dirty="0">
                <a:solidFill>
                  <a:schemeClr val="bg1"/>
                </a:solidFill>
                <a:cs typeface="Poppins SemiBold" panose="02000000000000000000" pitchFamily="2" charset="0"/>
              </a:rPr>
              <a:t>Przenośna gra kieszonkowa</a:t>
            </a:r>
            <a:endParaRPr lang="en-US" sz="11000" b="1" cap="all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8865" y="9086677"/>
            <a:ext cx="1186627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4800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Autor: Michał Jackowski</a:t>
            </a:r>
          </a:p>
          <a:p>
            <a:pPr algn="ctr"/>
            <a:r>
              <a:rPr lang="pl-PL" sz="4800" b="1" spc="600" dirty="0">
                <a:solidFill>
                  <a:schemeClr val="bg1"/>
                </a:solidFill>
                <a:cs typeface="Poppins SemiBold" panose="02000000000000000000" pitchFamily="2" charset="0"/>
              </a:rPr>
              <a:t>Promotor: dr inż. Tomasz Rudnicki</a:t>
            </a:r>
            <a:endParaRPr lang="en-US" sz="4800" b="1" spc="600" dirty="0">
              <a:solidFill>
                <a:schemeClr val="bg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16" name="Straight Connector 6"/>
          <p:cNvCxnSpPr/>
          <p:nvPr/>
        </p:nvCxnSpPr>
        <p:spPr>
          <a:xfrm flipH="1">
            <a:off x="11354594" y="12139228"/>
            <a:ext cx="1674813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az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62" y="921328"/>
            <a:ext cx="4133705" cy="531555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378906D-3CDF-47B6-A992-52683E5FBB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469" y="1343051"/>
            <a:ext cx="3095537" cy="44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3401675" y="1340500"/>
            <a:ext cx="10163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Obwód drukowany – warstwa górna (wersja podstawowa)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9CB0F46-393B-FF55-2B1C-6A1D2867D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5810" y="5577840"/>
            <a:ext cx="16657747" cy="5841029"/>
          </a:xfrm>
          <a:prstGeom prst="rect">
            <a:avLst/>
          </a:prstGeom>
        </p:spPr>
      </p:pic>
      <p:pic>
        <p:nvPicPr>
          <p:cNvPr id="4" name="Obraz 3" descr="Obraz zawierający tekst, obwód, sprzęt elektroniczny&#10;&#10;Opis wygenerowany automatycznie">
            <a:extLst>
              <a:ext uri="{FF2B5EF4-FFF2-40B4-BE49-F238E27FC236}">
                <a16:creationId xmlns:a16="http://schemas.microsoft.com/office/drawing/2014/main" id="{06E665B9-4DC8-FC15-7455-887F309F15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3"/>
          <a:stretch/>
        </p:blipFill>
        <p:spPr>
          <a:xfrm>
            <a:off x="200025" y="340375"/>
            <a:ext cx="13607997" cy="478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7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2849766" y="1340500"/>
            <a:ext cx="10715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Obwód drukowany – warstwa dolna (wersja podstawowa)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ADE57A9-36DA-DF26-F6E8-BEC366CF5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2326" y="5601848"/>
            <a:ext cx="17042671" cy="5976002"/>
          </a:xfrm>
          <a:prstGeom prst="rect">
            <a:avLst/>
          </a:prstGeom>
        </p:spPr>
      </p:pic>
      <p:pic>
        <p:nvPicPr>
          <p:cNvPr id="3" name="Obraz 2" descr="Obraz zawierający tekst, obwód, sprzęt elektroniczny&#10;&#10;Opis wygenerowany automatycznie">
            <a:extLst>
              <a:ext uri="{FF2B5EF4-FFF2-40B4-BE49-F238E27FC236}">
                <a16:creationId xmlns:a16="http://schemas.microsoft.com/office/drawing/2014/main" id="{EF0C9B85-FCC3-3AFC-3F3A-4DFE14F70E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9"/>
          <a:stretch/>
        </p:blipFill>
        <p:spPr>
          <a:xfrm flipH="1">
            <a:off x="322194" y="522722"/>
            <a:ext cx="13241406" cy="47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2849766" y="1340500"/>
            <a:ext cx="10715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Obwód drukowany – warstwa górna (wersja rozszerzona)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33A6632-178D-82C8-184B-386B6AC3B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8" y="92111"/>
            <a:ext cx="12529652" cy="570025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9CB0F46-393B-FF55-2B1C-6A1D2867D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200" y="6041198"/>
            <a:ext cx="13992191" cy="57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6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2849766" y="1340500"/>
            <a:ext cx="10715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Obwód drukowany – warstwa dolna (wersja rozszerzona)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ADE57A9-36DA-DF26-F6E8-BEC366CF5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357" y="6014496"/>
            <a:ext cx="13853034" cy="57002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7BF6199-8519-942F-3395-504A8ABD1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7445" y="451843"/>
            <a:ext cx="12310455" cy="51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0" y="405677"/>
            <a:ext cx="24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Oprogramowanie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33BBF2E-A576-EE41-274B-BBEB8D79A6C3}"/>
              </a:ext>
            </a:extLst>
          </p:cNvPr>
          <p:cNvSpPr txBox="1"/>
          <p:nvPr/>
        </p:nvSpPr>
        <p:spPr>
          <a:xfrm>
            <a:off x="2560708" y="3112710"/>
            <a:ext cx="19659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Sterownik do układu graficznego ILI9341,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sterownik do układu RTC DS1307,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programy pokazujące możliwości biblioteki graficznej,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menu systemowe,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 err="1"/>
              <a:t>Tetris</a:t>
            </a:r>
            <a:r>
              <a:rPr lang="pl-PL" sz="4800" dirty="0"/>
              <a:t>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Snake.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59106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0" y="405677"/>
            <a:ext cx="24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Oprogramowanie (struktura projektu)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AFCA92-92AF-1383-FAA2-BAD55D1C7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55" y="1729116"/>
            <a:ext cx="16953742" cy="119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2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BEFA3A1-1C47-23C9-8DE1-5BF50B76E626}"/>
              </a:ext>
            </a:extLst>
          </p:cNvPr>
          <p:cNvSpPr txBox="1"/>
          <p:nvPr/>
        </p:nvSpPr>
        <p:spPr>
          <a:xfrm>
            <a:off x="683893" y="2786462"/>
            <a:ext cx="74275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/>
              <a:t>Możliwości biblioteki: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punktu,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linii,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prostokąta,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Bitmapy,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ciągu znaków.</a:t>
            </a:r>
          </a:p>
          <a:p>
            <a:endParaRPr lang="pl-PL" sz="4800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683893" y="777152"/>
            <a:ext cx="13828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Biblioteka dla sterownika ILI9341</a:t>
            </a:r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1F7C5305-6E7A-6DA0-C018-4DB17DCCF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6657" y="377031"/>
            <a:ext cx="8553450" cy="113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2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BEFA3A1-1C47-23C9-8DE1-5BF50B76E626}"/>
              </a:ext>
            </a:extLst>
          </p:cNvPr>
          <p:cNvSpPr txBox="1"/>
          <p:nvPr/>
        </p:nvSpPr>
        <p:spPr>
          <a:xfrm>
            <a:off x="683893" y="2786462"/>
            <a:ext cx="74275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/>
              <a:t>Możliwości biblioteki: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punktu,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linii,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prostokąta,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Bitmapy,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rysowanie ciągu znaków.</a:t>
            </a:r>
          </a:p>
          <a:p>
            <a:endParaRPr lang="pl-PL" sz="4800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683893" y="777152"/>
            <a:ext cx="13828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Biblioteka dla sterownika ILI9341</a:t>
            </a:r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1F7C5305-6E7A-6DA0-C018-4DB17DCCF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2183" y="2593381"/>
            <a:ext cx="15140661" cy="85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BEFA3A1-1C47-23C9-8DE1-5BF50B76E626}"/>
              </a:ext>
            </a:extLst>
          </p:cNvPr>
          <p:cNvSpPr txBox="1"/>
          <p:nvPr/>
        </p:nvSpPr>
        <p:spPr>
          <a:xfrm>
            <a:off x="683893" y="2786462"/>
            <a:ext cx="742759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/>
              <a:t>Możliwości biblioteki: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wpisywanie daty i godziny do układu,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odczyt aktualnej daty i godziny z układu,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l-PL" sz="4800" dirty="0"/>
              <a:t>automatyczna aktualizacja daty i godziny podczas kompilacji programu.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683893" y="777152"/>
            <a:ext cx="14403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Biblioteka dla układu RTC DS1307</a:t>
            </a:r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1F7C5305-6E7A-6DA0-C018-4DB17DCCF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8905" y="2593381"/>
            <a:ext cx="13467217" cy="85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BEFA3A1-1C47-23C9-8DE1-5BF50B76E626}"/>
              </a:ext>
            </a:extLst>
          </p:cNvPr>
          <p:cNvSpPr txBox="1"/>
          <p:nvPr/>
        </p:nvSpPr>
        <p:spPr>
          <a:xfrm>
            <a:off x="1849754" y="2333685"/>
            <a:ext cx="206844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l-PL" sz="4800" dirty="0"/>
              <a:t>Umożliwia: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uruchomienie gry/aplikacji,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włączenie/wyłączenie wyświetlania czasu systemowego,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włączenie/wyłączenie dodatkowych informacji ułatwiających nawigację w menu,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włączenie/wyłączenie dźwięku,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zmianę jasności ekranu.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7764494" y="491402"/>
            <a:ext cx="88550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Menu systemowe</a:t>
            </a:r>
          </a:p>
        </p:txBody>
      </p:sp>
    </p:spTree>
    <p:extLst>
      <p:ext uri="{BB962C8B-B14F-4D97-AF65-F5344CB8AC3E}">
        <p14:creationId xmlns:p14="http://schemas.microsoft.com/office/powerpoint/2010/main" val="175829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8136731" y="488306"/>
            <a:ext cx="8110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/>
              <a:t>Plan prezentacji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93AECC9-56F4-EB9B-8D1A-86D1C63245E8}"/>
              </a:ext>
            </a:extLst>
          </p:cNvPr>
          <p:cNvSpPr txBox="1"/>
          <p:nvPr/>
        </p:nvSpPr>
        <p:spPr>
          <a:xfrm>
            <a:off x="1085850" y="2057966"/>
            <a:ext cx="9440918" cy="1092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pl-PL" sz="4800" dirty="0"/>
              <a:t>Założenia projektu.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Metodyka.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Schemat blokowy urządzenia.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Schematy elektroniczne.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Obwody drukowane.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Oprogramowanie: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/>
              <a:t>biblioteka dla układu ILI9341,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/>
              <a:t>biblioteka dla układu DS1307,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/>
              <a:t>menu systemowe,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/>
              <a:t>Snake,</a:t>
            </a:r>
          </a:p>
          <a:p>
            <a:pPr marL="1828800" lvl="1" indent="-914400">
              <a:buFont typeface="Arial" panose="020B0604020202020204" pitchFamily="34" charset="0"/>
              <a:buChar char="•"/>
            </a:pPr>
            <a:r>
              <a:rPr lang="pl-PL" sz="4800" dirty="0" err="1"/>
              <a:t>Tetris</a:t>
            </a:r>
            <a:r>
              <a:rPr lang="pl-PL" sz="4800" dirty="0"/>
              <a:t>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Prezentacja konsoli.</a:t>
            </a:r>
          </a:p>
          <a:p>
            <a:pPr marL="914400" indent="-914400">
              <a:buFont typeface="+mj-lt"/>
              <a:buAutoNum type="arabicPeriod"/>
            </a:pPr>
            <a:r>
              <a:rPr lang="pl-PL" sz="4800" dirty="0"/>
              <a:t>Podsumowanie.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4000" dirty="0"/>
          </a:p>
          <a:p>
            <a:pPr marL="1485900" lvl="1" indent="-571500">
              <a:buFont typeface="Arial" panose="020B0604020202020204" pitchFamily="34" charset="0"/>
              <a:buChar char="•"/>
            </a:pP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25080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16190497" y="4377197"/>
            <a:ext cx="7790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Menu systemowe (struktura danych)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0D860FB-E961-6076-B889-C59C36B57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728" y="0"/>
            <a:ext cx="15830486" cy="120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0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8296810" y="405272"/>
            <a:ext cx="7790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Menu systemowe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0D860FB-E961-6076-B889-C59C36B57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43" y="4715679"/>
            <a:ext cx="10184757" cy="2885271"/>
          </a:xfrm>
          <a:prstGeom prst="rect">
            <a:avLst/>
          </a:prstGeom>
        </p:spPr>
      </p:pic>
      <p:pic>
        <p:nvPicPr>
          <p:cNvPr id="4" name="Obraz 3" descr="Obraz zawierający tekst, monitor, sprzęt elektroniczny&#10;&#10;Opis wygenerowany automatycznie">
            <a:extLst>
              <a:ext uri="{FF2B5EF4-FFF2-40B4-BE49-F238E27FC236}">
                <a16:creationId xmlns:a16="http://schemas.microsoft.com/office/drawing/2014/main" id="{7420688B-EB0F-378C-6B86-ABE2DA649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50" y="3174739"/>
            <a:ext cx="10861032" cy="6519196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B969AE75-1B22-C530-27D2-B15041F1A55D}"/>
              </a:ext>
            </a:extLst>
          </p:cNvPr>
          <p:cNvSpPr/>
          <p:nvPr/>
        </p:nvSpPr>
        <p:spPr>
          <a:xfrm>
            <a:off x="11172825" y="5829300"/>
            <a:ext cx="1600200" cy="1028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159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8053655" y="405272"/>
            <a:ext cx="8276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Gra w węża (Snake)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0D860FB-E961-6076-B889-C59C36B57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" t="4317" r="50376" b="29648"/>
          <a:stretch/>
        </p:blipFill>
        <p:spPr>
          <a:xfrm>
            <a:off x="560647" y="2300287"/>
            <a:ext cx="10328228" cy="815816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7420688B-EB0F-378C-6B86-ABE2DA649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9452" y="3174739"/>
            <a:ext cx="10328228" cy="6519196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B969AE75-1B22-C530-27D2-B15041F1A55D}"/>
              </a:ext>
            </a:extLst>
          </p:cNvPr>
          <p:cNvSpPr/>
          <p:nvPr/>
        </p:nvSpPr>
        <p:spPr>
          <a:xfrm>
            <a:off x="11172825" y="5829300"/>
            <a:ext cx="1600200" cy="1028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548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Gra w węża (struktura danych)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25D06DA-9CCA-DA7C-2A91-BE2B81EF5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62" y="3552518"/>
            <a:ext cx="20329476" cy="51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 err="1"/>
              <a:t>Tetris</a:t>
            </a:r>
            <a:endParaRPr lang="pl-PL" sz="8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20688B-EB0F-378C-6B86-ABE2DA6494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04035" y="3174739"/>
            <a:ext cx="9999062" cy="6519196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B969AE75-1B22-C530-27D2-B15041F1A55D}"/>
              </a:ext>
            </a:extLst>
          </p:cNvPr>
          <p:cNvSpPr/>
          <p:nvPr/>
        </p:nvSpPr>
        <p:spPr>
          <a:xfrm>
            <a:off x="11172825" y="5829300"/>
            <a:ext cx="1600200" cy="1028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F8293D-3367-4A6F-A301-0EFF7EEC9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92" y="2249360"/>
            <a:ext cx="10328228" cy="81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1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Konsola w wersji podstawowej</a:t>
            </a:r>
          </a:p>
        </p:txBody>
      </p:sp>
      <p:pic>
        <p:nvPicPr>
          <p:cNvPr id="6" name="Obraz 5" descr="Obraz zawierający tekst, sprzęt elektroniczny&#10;&#10;Opis wygenerowany automatycznie">
            <a:extLst>
              <a:ext uri="{FF2B5EF4-FFF2-40B4-BE49-F238E27FC236}">
                <a16:creationId xmlns:a16="http://schemas.microsoft.com/office/drawing/2014/main" id="{912A0A4D-62AD-C121-216B-C54DFA960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4" y="1585837"/>
            <a:ext cx="13007910" cy="5492650"/>
          </a:xfrm>
          <a:prstGeom prst="rect">
            <a:avLst/>
          </a:prstGeom>
        </p:spPr>
      </p:pic>
      <p:pic>
        <p:nvPicPr>
          <p:cNvPr id="8" name="Obraz 7" descr="Obraz zawierający tekst, sprzęt elektroniczny, obwód&#10;&#10;Opis wygenerowany automatycznie">
            <a:extLst>
              <a:ext uri="{FF2B5EF4-FFF2-40B4-BE49-F238E27FC236}">
                <a16:creationId xmlns:a16="http://schemas.microsoft.com/office/drawing/2014/main" id="{EAFFEF24-B1FE-3FFF-E37D-362F746E4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38" y="5512392"/>
            <a:ext cx="17269230" cy="66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Konsola w wersji rozszerzonej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AFFEF24-B1FE-3FFF-E37D-362F746E4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2709" y="5512392"/>
            <a:ext cx="15201291" cy="727949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12A0A4D-62AD-C121-216B-C54DFA960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782" y="924116"/>
            <a:ext cx="13320445" cy="67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F8C89361-522F-AC34-33B5-0DE806D0B25B}"/>
              </a:ext>
            </a:extLst>
          </p:cNvPr>
          <p:cNvSpPr txBox="1"/>
          <p:nvPr/>
        </p:nvSpPr>
        <p:spPr>
          <a:xfrm>
            <a:off x="5531777" y="262397"/>
            <a:ext cx="1332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Konsola w wersji rozszerzonej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AFFEF24-B1FE-3FFF-E37D-362F746E4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2709" y="5512392"/>
            <a:ext cx="15201291" cy="727949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12A0A4D-62AD-C121-216B-C54DFA960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782" y="1283231"/>
            <a:ext cx="13320445" cy="60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4" t="11142" r="25251" b="49801"/>
          <a:stretch/>
        </p:blipFill>
        <p:spPr>
          <a:xfrm>
            <a:off x="0" y="0"/>
            <a:ext cx="24384000" cy="12110484"/>
          </a:xfrm>
        </p:spPr>
      </p:pic>
      <p:sp>
        <p:nvSpPr>
          <p:cNvPr id="9" name="TextBox 8"/>
          <p:cNvSpPr txBox="1"/>
          <p:nvPr/>
        </p:nvSpPr>
        <p:spPr>
          <a:xfrm>
            <a:off x="1645919" y="1350377"/>
            <a:ext cx="1021270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10000" b="1" dirty="0">
                <a:solidFill>
                  <a:schemeClr val="accent1"/>
                </a:solidFill>
                <a:cs typeface="Poppins SemiBold" panose="02000000000000000000" pitchFamily="2" charset="0"/>
              </a:rPr>
              <a:t>Dziękuję za uwagę</a:t>
            </a:r>
            <a:endParaRPr lang="en-US" sz="10000" b="1" dirty="0">
              <a:solidFill>
                <a:schemeClr val="accent1"/>
              </a:solidFill>
              <a:cs typeface="Poppins SemiBold" panose="02000000000000000000" pitchFamily="2" charset="0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H="1">
            <a:off x="1857375" y="3163752"/>
            <a:ext cx="7691506" cy="0"/>
          </a:xfrm>
          <a:prstGeom prst="line">
            <a:avLst/>
          </a:prstGeom>
          <a:ln w="76200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8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6330552" y="685800"/>
            <a:ext cx="11722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/>
              <a:t>Założenia podstawowe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93AECC9-56F4-EB9B-8D1A-86D1C63245E8}"/>
              </a:ext>
            </a:extLst>
          </p:cNvPr>
          <p:cNvSpPr txBox="1"/>
          <p:nvPr/>
        </p:nvSpPr>
        <p:spPr>
          <a:xfrm>
            <a:off x="2560708" y="3112710"/>
            <a:ext cx="19262581" cy="809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emitowanie grafiki na module wyświetlacza LCD,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napisanie własnej biblioteki graficznej,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realizacja sterowania za pomocą 6 </a:t>
            </a:r>
            <a:r>
              <a:rPr lang="pl-PL" sz="4800" dirty="0" err="1"/>
              <a:t>mikroprzycisków</a:t>
            </a:r>
            <a:r>
              <a:rPr lang="pl-PL" sz="4800" dirty="0"/>
              <a:t> monostabilnych,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implementacja przycisku resetu układu,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przechowywanie informacji o czasie i dacie w zegarze czasu rzeczywistego,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generowanie dźwięku przy pomocy brzęczyka,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zasilanie układu przy pomocy gniazda mini-USB,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stworzenie gier w typie „</a:t>
            </a:r>
            <a:r>
              <a:rPr lang="pl-PL" sz="4800" dirty="0" err="1"/>
              <a:t>Tetris’a</a:t>
            </a:r>
            <a:r>
              <a:rPr lang="pl-PL" sz="4800" dirty="0"/>
              <a:t>” i „</a:t>
            </a:r>
            <a:r>
              <a:rPr lang="pl-PL" sz="4800" dirty="0" err="1"/>
              <a:t>Snake’a</a:t>
            </a:r>
            <a:r>
              <a:rPr lang="pl-PL" sz="4800" dirty="0"/>
              <a:t>”,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implementacja menu systemowego,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umożliwienie wgrywania nowych programów poprzez interfejs ISP.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21551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6330552" y="685800"/>
            <a:ext cx="11722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/>
              <a:t>Założenia dodatkowe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93AECC9-56F4-EB9B-8D1A-86D1C63245E8}"/>
              </a:ext>
            </a:extLst>
          </p:cNvPr>
          <p:cNvSpPr txBox="1"/>
          <p:nvPr/>
        </p:nvSpPr>
        <p:spPr>
          <a:xfrm>
            <a:off x="2560708" y="3112710"/>
            <a:ext cx="191894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dwa źródła zasilania (bateryjne oraz gniazdo mikro-USB),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wgrywanie programów za pomocą portu szeregowego,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zastosowanie przełącznika służącego do włączania/wyłączania urządzenia,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800" dirty="0"/>
              <a:t>wykonanie projektu obudowy.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90444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16185951" y="4448189"/>
            <a:ext cx="81980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9600" dirty="0"/>
              <a:t>Zastosowana Metodyka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5D82FAD-516B-0A7E-C4EA-96B29DC71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9" y="827692"/>
            <a:ext cx="15390822" cy="102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6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0" y="405677"/>
            <a:ext cx="24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Schemat blokowy urządzenia (wersja podstawowa)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51877-9A82-EF1C-CDDF-D4249B92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34" y="1729116"/>
            <a:ext cx="15925532" cy="102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2C52BED-D812-4C18-6978-25AA56BB4433}"/>
              </a:ext>
            </a:extLst>
          </p:cNvPr>
          <p:cNvSpPr txBox="1"/>
          <p:nvPr/>
        </p:nvSpPr>
        <p:spPr>
          <a:xfrm>
            <a:off x="0" y="405677"/>
            <a:ext cx="24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dirty="0"/>
              <a:t>Schemat blokowy urządzenia (wersja rozszerzona)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51877-9A82-EF1C-CDDF-D4249B92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641" y="1693233"/>
            <a:ext cx="20476568" cy="1032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49CC389-116B-A012-7587-7BC140DD7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t="6386" r="5260" b="6482"/>
          <a:stretch/>
        </p:blipFill>
        <p:spPr>
          <a:xfrm>
            <a:off x="3771285" y="287792"/>
            <a:ext cx="16841429" cy="116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49CC389-116B-A012-7587-7BC140DD7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6684" r="5658" b="6646"/>
          <a:stretch/>
        </p:blipFill>
        <p:spPr>
          <a:xfrm>
            <a:off x="3732138" y="228600"/>
            <a:ext cx="16919723" cy="116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7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4E6E8"/>
      </a:lt2>
      <a:accent1>
        <a:srgbClr val="000000"/>
      </a:accent1>
      <a:accent2>
        <a:srgbClr val="7F7F7F"/>
      </a:accent2>
      <a:accent3>
        <a:srgbClr val="A7A7A7"/>
      </a:accent3>
      <a:accent4>
        <a:srgbClr val="000000"/>
      </a:accent4>
      <a:accent5>
        <a:srgbClr val="7F7F7F"/>
      </a:accent5>
      <a:accent6>
        <a:srgbClr val="DCDDD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5319</TotalTime>
  <Words>897</Words>
  <Application>Microsoft Office PowerPoint</Application>
  <PresentationFormat>Niestandardowy</PresentationFormat>
  <Paragraphs>139</Paragraphs>
  <Slides>28</Slides>
  <Notes>28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4" baseType="lpstr">
      <vt:lpstr>Arial</vt:lpstr>
      <vt:lpstr>Barlow SCK SemiBold</vt:lpstr>
      <vt:lpstr>Calibri</vt:lpstr>
      <vt:lpstr>Montserrat Light</vt:lpstr>
      <vt:lpstr>Montserrat SemiBold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Michał Jackowski (michjac152)</cp:lastModifiedBy>
  <cp:revision>928</cp:revision>
  <dcterms:created xsi:type="dcterms:W3CDTF">2016-06-20T18:47:00Z</dcterms:created>
  <dcterms:modified xsi:type="dcterms:W3CDTF">2023-01-19T19:26:18Z</dcterms:modified>
</cp:coreProperties>
</file>